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52" r:id="rId1"/>
  </p:sldMasterIdLst>
  <p:sldIdLst>
    <p:sldId id="256" r:id="rId2"/>
    <p:sldId id="257" r:id="rId3"/>
    <p:sldId id="258" r:id="rId4"/>
    <p:sldId id="259" r:id="rId5"/>
    <p:sldId id="261" r:id="rId6"/>
    <p:sldId id="260" r:id="rId7"/>
    <p:sldId id="262" r:id="rId8"/>
    <p:sldId id="264" r:id="rId9"/>
    <p:sldId id="265" r:id="rId10"/>
    <p:sldId id="269" r:id="rId11"/>
    <p:sldId id="271" r:id="rId12"/>
    <p:sldId id="266" r:id="rId13"/>
    <p:sldId id="268" r:id="rId14"/>
    <p:sldId id="267" r:id="rId15"/>
    <p:sldId id="263" r:id="rId16"/>
    <p:sldId id="272" r:id="rId17"/>
    <p:sldId id="273" r:id="rId18"/>
    <p:sldId id="274" r:id="rId19"/>
    <p:sldId id="275"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05/08/1434</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05/08/1434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05/08/1434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05/08/1434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05/08/1434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05/08/1434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05/08/1434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05/08/1434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05/08/1434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05/08/1434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05/08/1434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05/08/1434</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57158" y="1000108"/>
            <a:ext cx="8429684" cy="4857784"/>
          </a:xfrm>
          <a:noFill/>
        </p:spPr>
        <p:txBody>
          <a:bodyPr>
            <a:noAutofit/>
          </a:bodyPr>
          <a:lstStyle/>
          <a:p>
            <a:pPr algn="ctr"/>
            <a:r>
              <a:rPr lang="en-US" sz="5400" i="1" dirty="0" smtClean="0">
                <a:solidFill>
                  <a:schemeClr val="bg1">
                    <a:lumMod val="95000"/>
                    <a:lumOff val="5000"/>
                  </a:schemeClr>
                </a:solidFill>
                <a:latin typeface="+mn-lt"/>
              </a:rPr>
              <a:t>Perioperative management for patients with anticoagulant (</a:t>
            </a:r>
            <a:r>
              <a:rPr lang="en-US" sz="5400" i="1" dirty="0" err="1" smtClean="0">
                <a:solidFill>
                  <a:schemeClr val="bg1">
                    <a:lumMod val="95000"/>
                    <a:lumOff val="5000"/>
                  </a:schemeClr>
                </a:solidFill>
                <a:latin typeface="+mn-lt"/>
              </a:rPr>
              <a:t>warfarin</a:t>
            </a:r>
            <a:r>
              <a:rPr lang="en-US" sz="5400" i="1" dirty="0" smtClean="0">
                <a:solidFill>
                  <a:schemeClr val="bg1">
                    <a:lumMod val="95000"/>
                    <a:lumOff val="5000"/>
                  </a:schemeClr>
                </a:solidFill>
                <a:latin typeface="+mn-lt"/>
              </a:rPr>
              <a:t>)</a:t>
            </a:r>
            <a:br>
              <a:rPr lang="en-US" sz="5400" i="1" dirty="0" smtClean="0">
                <a:solidFill>
                  <a:schemeClr val="bg1">
                    <a:lumMod val="95000"/>
                    <a:lumOff val="5000"/>
                  </a:schemeClr>
                </a:solidFill>
                <a:latin typeface="+mn-lt"/>
              </a:rPr>
            </a:br>
            <a:r>
              <a:rPr lang="en-US" sz="5400" i="1" dirty="0" smtClean="0">
                <a:solidFill>
                  <a:schemeClr val="bg1">
                    <a:lumMod val="95000"/>
                    <a:lumOff val="5000"/>
                  </a:schemeClr>
                </a:solidFill>
                <a:latin typeface="+mn-lt"/>
              </a:rPr>
              <a:t>or </a:t>
            </a:r>
            <a:r>
              <a:rPr lang="en-US" sz="5400" i="1" dirty="0" err="1" smtClean="0">
                <a:solidFill>
                  <a:schemeClr val="bg1">
                    <a:lumMod val="95000"/>
                    <a:lumOff val="5000"/>
                  </a:schemeClr>
                </a:solidFill>
                <a:latin typeface="+mn-lt"/>
              </a:rPr>
              <a:t>antiplatelet</a:t>
            </a:r>
            <a:r>
              <a:rPr lang="en-US" sz="5400" i="1" dirty="0" smtClean="0">
                <a:solidFill>
                  <a:schemeClr val="bg1">
                    <a:lumMod val="95000"/>
                    <a:lumOff val="5000"/>
                  </a:schemeClr>
                </a:solidFill>
                <a:latin typeface="+mn-lt"/>
              </a:rPr>
              <a:t> therapy</a:t>
            </a:r>
            <a:endParaRPr lang="ar-EG" sz="5400" i="1" dirty="0">
              <a:solidFill>
                <a:schemeClr val="bg1">
                  <a:lumMod val="95000"/>
                  <a:lumOff val="5000"/>
                </a:schemeClr>
              </a:solidFill>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571480"/>
            <a:ext cx="9144000" cy="5570756"/>
          </a:xfrm>
          <a:prstGeom prst="rect">
            <a:avLst/>
          </a:prstGeom>
        </p:spPr>
        <p:txBody>
          <a:bodyPr wrap="square">
            <a:spAutoFit/>
          </a:bodyPr>
          <a:lstStyle/>
          <a:p>
            <a:pPr algn="ctr" rtl="0"/>
            <a:r>
              <a:rPr lang="en-US" sz="2800" b="1" dirty="0" smtClean="0"/>
              <a:t>Before surgery :</a:t>
            </a:r>
            <a:endParaRPr lang="en-US" sz="2800" dirty="0" smtClean="0"/>
          </a:p>
          <a:p>
            <a:pPr algn="l" rtl="0"/>
            <a:endParaRPr lang="en-US" sz="2000" b="1" dirty="0" smtClean="0"/>
          </a:p>
          <a:p>
            <a:pPr algn="l" rtl="0"/>
            <a:r>
              <a:rPr lang="en-US" sz="2800" dirty="0" smtClean="0"/>
              <a:t>• Discontinue </a:t>
            </a:r>
            <a:r>
              <a:rPr lang="en-US" sz="2800" dirty="0" err="1" smtClean="0"/>
              <a:t>warfarin</a:t>
            </a:r>
            <a:r>
              <a:rPr lang="en-US" sz="2800" dirty="0" smtClean="0"/>
              <a:t> 5 days before surgery (</a:t>
            </a:r>
            <a:r>
              <a:rPr lang="en-US" sz="2800" dirty="0" err="1" smtClean="0"/>
              <a:t>ie</a:t>
            </a:r>
            <a:r>
              <a:rPr lang="en-US" sz="2800" dirty="0" smtClean="0"/>
              <a:t>, hold four doses) if the preoperative international normalized ratio (INR) is 2 to 3, and 6 days before surgery (hold five doses) if the INR is 3 to 4.5.</a:t>
            </a:r>
          </a:p>
          <a:p>
            <a:pPr algn="l" rtl="0"/>
            <a:endParaRPr lang="en-US" sz="2800" dirty="0" smtClean="0"/>
          </a:p>
          <a:p>
            <a:pPr algn="l" rtl="0"/>
            <a:r>
              <a:rPr lang="en-US" sz="2800" dirty="0" smtClean="0"/>
              <a:t>• For bridge therapy, start LMWH (</a:t>
            </a:r>
            <a:r>
              <a:rPr lang="en-US" sz="2800" dirty="0" err="1" smtClean="0"/>
              <a:t>enoxaparin</a:t>
            </a:r>
            <a:r>
              <a:rPr lang="en-US" sz="2800" dirty="0" smtClean="0"/>
              <a:t> 1 mg/kg or </a:t>
            </a:r>
            <a:r>
              <a:rPr lang="en-US" sz="2800" dirty="0" err="1" smtClean="0"/>
              <a:t>dalteparin</a:t>
            </a:r>
            <a:r>
              <a:rPr lang="en-US" sz="2800" dirty="0" smtClean="0"/>
              <a:t> 100 IU/kg subcutaneously every 12 hours) beginning 36 hours after the last dose of </a:t>
            </a:r>
            <a:r>
              <a:rPr lang="en-US" sz="2800" dirty="0" err="1" smtClean="0"/>
              <a:t>warfarin</a:t>
            </a:r>
            <a:r>
              <a:rPr lang="en-US" sz="2800" dirty="0" smtClean="0"/>
              <a:t>.</a:t>
            </a:r>
          </a:p>
          <a:p>
            <a:pPr algn="l" rtl="0"/>
            <a:endParaRPr lang="en-US" sz="2800" dirty="0" smtClean="0"/>
          </a:p>
          <a:p>
            <a:pPr algn="l" rtl="0"/>
            <a:r>
              <a:rPr lang="en-US" sz="2800" dirty="0" smtClean="0"/>
              <a:t>• Give the last dose of LMWH approximately 24 hours</a:t>
            </a:r>
          </a:p>
          <a:p>
            <a:pPr algn="l" rtl="0"/>
            <a:r>
              <a:rPr lang="en-US" sz="2800" dirty="0" smtClean="0"/>
              <a:t>prior to surgery.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714357"/>
            <a:ext cx="9144000" cy="3970318"/>
          </a:xfrm>
          <a:prstGeom prst="rect">
            <a:avLst/>
          </a:prstGeom>
        </p:spPr>
        <p:txBody>
          <a:bodyPr wrap="square">
            <a:spAutoFit/>
          </a:bodyPr>
          <a:lstStyle/>
          <a:p>
            <a:pPr algn="l" rtl="0"/>
            <a:endParaRPr lang="en-US" sz="2800" dirty="0" smtClean="0"/>
          </a:p>
          <a:p>
            <a:pPr algn="l" rtl="0"/>
            <a:endParaRPr lang="en-US" sz="2800" dirty="0" smtClean="0"/>
          </a:p>
          <a:p>
            <a:pPr algn="l" rtl="0"/>
            <a:r>
              <a:rPr lang="en-US" sz="2800" dirty="0" smtClean="0"/>
              <a:t>consensus guidelines  from the American Society of Regional Anesthesia and  Pain Medicine (ASRA) recommend that needle placement for regional anesthesia take place 12 hours after the last dose of LMWH if prophylactic dosing is used and 24 hours after the last dose of LMWH if therapeutic dosing is used (</a:t>
            </a:r>
            <a:r>
              <a:rPr lang="en-US" sz="2800" dirty="0" err="1" smtClean="0"/>
              <a:t>ie</a:t>
            </a:r>
            <a:r>
              <a:rPr lang="en-US" sz="2800" dirty="0" smtClean="0"/>
              <a:t>, ≥ 1 mg/kg of </a:t>
            </a:r>
            <a:r>
              <a:rPr lang="en-US" sz="2800" dirty="0" err="1" smtClean="0"/>
              <a:t>enoxaparin</a:t>
            </a:r>
            <a:r>
              <a:rPr lang="en-US" sz="2800" dirty="0" smtClean="0"/>
              <a:t> every 12 hours).</a:t>
            </a:r>
            <a:endParaRPr lang="ar-EG"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42852"/>
            <a:ext cx="8286776" cy="7140416"/>
          </a:xfrm>
          <a:prstGeom prst="rect">
            <a:avLst/>
          </a:prstGeom>
        </p:spPr>
        <p:txBody>
          <a:bodyPr wrap="square">
            <a:spAutoFit/>
          </a:bodyPr>
          <a:lstStyle/>
          <a:p>
            <a:pPr algn="l" rtl="0"/>
            <a:endParaRPr lang="en-US" b="1" dirty="0" smtClean="0"/>
          </a:p>
          <a:p>
            <a:pPr algn="ctr" rtl="0"/>
            <a:r>
              <a:rPr lang="en-US" sz="2800" b="1" dirty="0" smtClean="0"/>
              <a:t>After surgery</a:t>
            </a:r>
          </a:p>
          <a:p>
            <a:pPr algn="ctr" rtl="0"/>
            <a:endParaRPr lang="en-US" sz="2800" b="1" dirty="0" smtClean="0"/>
          </a:p>
          <a:p>
            <a:pPr algn="l" rtl="0"/>
            <a:r>
              <a:rPr lang="en-US" sz="2800" dirty="0" smtClean="0"/>
              <a:t>• For minor surgery, reinitiate LMWH at full dose approximately 24 hours after surgery.</a:t>
            </a:r>
          </a:p>
          <a:p>
            <a:pPr algn="l" rtl="0"/>
            <a:endParaRPr lang="en-US" sz="2800" dirty="0" smtClean="0"/>
          </a:p>
          <a:p>
            <a:pPr algn="l" rtl="0"/>
            <a:r>
              <a:rPr lang="en-US" sz="2800" dirty="0" smtClean="0"/>
              <a:t>• For major surgery and for patients at high risk of bleeding, consider using prophylactic doses on the first two postoperative days.</a:t>
            </a:r>
          </a:p>
          <a:p>
            <a:pPr algn="l" rtl="0"/>
            <a:endParaRPr lang="en-US" sz="2800" dirty="0" smtClean="0"/>
          </a:p>
          <a:p>
            <a:pPr algn="l" rtl="0"/>
            <a:r>
              <a:rPr lang="en-US" sz="2800" dirty="0" smtClean="0"/>
              <a:t>• Discuss the timing of anticoagulant reinitiating with the surgeon.</a:t>
            </a:r>
          </a:p>
          <a:p>
            <a:pPr algn="l" rtl="0"/>
            <a:endParaRPr lang="en-US" sz="2800" dirty="0" smtClean="0"/>
          </a:p>
          <a:p>
            <a:pPr algn="l" rtl="0"/>
            <a:r>
              <a:rPr lang="en-US" sz="2800" dirty="0" smtClean="0"/>
              <a:t>• Restart </a:t>
            </a:r>
            <a:r>
              <a:rPr lang="en-US" sz="2800" dirty="0" err="1" smtClean="0"/>
              <a:t>warfarin</a:t>
            </a:r>
            <a:r>
              <a:rPr lang="en-US" sz="2800" dirty="0" smtClean="0"/>
              <a:t> at preoperative dose 1 day after surgery.</a:t>
            </a:r>
          </a:p>
          <a:p>
            <a:pPr algn="l" rtl="0"/>
            <a:endParaRPr lang="en-US" sz="2400" dirty="0" smtClean="0"/>
          </a:p>
          <a:p>
            <a:pPr algn="l" rtl="0"/>
            <a:endParaRPr lang="en-US" sz="2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2844" y="889844"/>
            <a:ext cx="8786874" cy="5262979"/>
          </a:xfrm>
          <a:prstGeom prst="rect">
            <a:avLst/>
          </a:prstGeom>
        </p:spPr>
        <p:txBody>
          <a:bodyPr wrap="square">
            <a:spAutoFit/>
          </a:bodyPr>
          <a:lstStyle/>
          <a:p>
            <a:pPr algn="l" rtl="0"/>
            <a:r>
              <a:rPr lang="en-US" sz="2400" dirty="0" smtClean="0"/>
              <a:t>• Order daily </a:t>
            </a:r>
            <a:r>
              <a:rPr lang="en-US" sz="2400" dirty="0" err="1" smtClean="0"/>
              <a:t>prothrombin</a:t>
            </a:r>
            <a:r>
              <a:rPr lang="en-US" sz="2400" dirty="0" smtClean="0"/>
              <a:t> time/INR tests until the patient is discharged and periodically after discharge until the INR is within the therapeutic range.</a:t>
            </a:r>
          </a:p>
          <a:p>
            <a:pPr algn="l" rtl="0"/>
            <a:endParaRPr lang="en-US" sz="2400" dirty="0" smtClean="0"/>
          </a:p>
          <a:p>
            <a:pPr algn="l" rtl="0"/>
            <a:r>
              <a:rPr lang="en-US" sz="2400" dirty="0" smtClean="0"/>
              <a:t>• Order a complete blood cell count with platelets.</a:t>
            </a:r>
          </a:p>
          <a:p>
            <a:pPr algn="l" rtl="0"/>
            <a:endParaRPr lang="en-US" sz="2400" dirty="0" smtClean="0"/>
          </a:p>
          <a:p>
            <a:pPr algn="l" rtl="0"/>
            <a:r>
              <a:rPr lang="en-US" sz="2400" dirty="0" smtClean="0"/>
              <a:t>• Discontinue LMWH when the INR is between 2 and 3 for 2 consecutive days. Additionally, the plan should be discussed in advance with the patient, surgeon, and anesthesiologist, along with the risks and benefits associated with LMWH.</a:t>
            </a:r>
          </a:p>
          <a:p>
            <a:pPr algn="l" rtl="0"/>
            <a:endParaRPr lang="en-US" sz="2400" dirty="0" smtClean="0"/>
          </a:p>
          <a:p>
            <a:pPr algn="l" rtl="0"/>
            <a:r>
              <a:rPr lang="en-US" sz="2400" dirty="0" smtClean="0"/>
              <a:t>• The patient should receive written instructions for self administration and information about signs and symptoms of bleeding and </a:t>
            </a:r>
            <a:r>
              <a:rPr lang="en-US" sz="2400" dirty="0" err="1" smtClean="0"/>
              <a:t>thromboembolism</a:t>
            </a:r>
            <a:r>
              <a:rPr lang="en-US" sz="2400" dirty="0" smtClean="0"/>
              <a:t>.</a:t>
            </a:r>
            <a:endParaRPr lang="ar-EG"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357166"/>
            <a:ext cx="9144000" cy="4678204"/>
          </a:xfrm>
          <a:prstGeom prst="rect">
            <a:avLst/>
          </a:prstGeom>
        </p:spPr>
        <p:txBody>
          <a:bodyPr wrap="square">
            <a:spAutoFit/>
          </a:bodyPr>
          <a:lstStyle/>
          <a:p>
            <a:pPr algn="l" rtl="0"/>
            <a:endParaRPr lang="en-US" b="1" dirty="0" smtClean="0"/>
          </a:p>
          <a:p>
            <a:pPr algn="l" rtl="0"/>
            <a:r>
              <a:rPr lang="en-US" sz="2800" b="1" dirty="0" err="1" smtClean="0"/>
              <a:t>Warfarin</a:t>
            </a:r>
            <a:r>
              <a:rPr lang="en-US" sz="2800" b="1" dirty="0" smtClean="0"/>
              <a:t> need not be stopped for all procedures</a:t>
            </a:r>
          </a:p>
          <a:p>
            <a:pPr algn="l" rtl="0"/>
            <a:endParaRPr lang="en-US" sz="2800" b="1" dirty="0" smtClean="0"/>
          </a:p>
          <a:p>
            <a:pPr algn="l" rtl="0"/>
            <a:r>
              <a:rPr lang="en-US" sz="2800" dirty="0" smtClean="0"/>
              <a:t>        It is commonly assumed that </a:t>
            </a:r>
            <a:r>
              <a:rPr lang="en-US" sz="2800" dirty="0" err="1" smtClean="0"/>
              <a:t>warfarin</a:t>
            </a:r>
            <a:r>
              <a:rPr lang="en-US" sz="2800" dirty="0" smtClean="0"/>
              <a:t> should be discontinued for any procedure, including minor surgery. But several procedures </a:t>
            </a:r>
            <a:r>
              <a:rPr lang="en-US" sz="2800" b="1" dirty="0" smtClean="0"/>
              <a:t>can be performed </a:t>
            </a:r>
            <a:r>
              <a:rPr lang="en-US" sz="2800" dirty="0" smtClean="0"/>
              <a:t>safely without discontinuing long-term anticoagulation, as suggested by several literature reviews and comparative studies.  Additionally, a 2003 systematic review concluded that major bleeding with continuation of  therapeutic oral anticoagulation was rare for patients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0" y="1"/>
            <a:ext cx="9144000" cy="68579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785793"/>
            <a:ext cx="9144000" cy="5632311"/>
          </a:xfrm>
          <a:prstGeom prst="rect">
            <a:avLst/>
          </a:prstGeom>
        </p:spPr>
        <p:txBody>
          <a:bodyPr wrap="square">
            <a:spAutoFit/>
          </a:bodyPr>
          <a:lstStyle/>
          <a:p>
            <a:pPr algn="l" rtl="0"/>
            <a:r>
              <a:rPr lang="en-US" sz="2400" b="1" dirty="0" smtClean="0"/>
              <a:t>PERIOPERATIVE MANAGEMENT OF ANTIPLATELET</a:t>
            </a:r>
          </a:p>
          <a:p>
            <a:pPr algn="l" rtl="0"/>
            <a:r>
              <a:rPr lang="en-US" sz="2400" b="1" dirty="0" smtClean="0"/>
              <a:t>THERAPY: TYPE OF AGENT MATTERS</a:t>
            </a:r>
          </a:p>
          <a:p>
            <a:pPr algn="l" rtl="0"/>
            <a:r>
              <a:rPr lang="en-US" sz="2400" dirty="0" smtClean="0"/>
              <a:t>Unlike the considerations with </a:t>
            </a:r>
            <a:r>
              <a:rPr lang="en-US" sz="2400" dirty="0" err="1" smtClean="0"/>
              <a:t>warfarin</a:t>
            </a:r>
            <a:r>
              <a:rPr lang="en-US" sz="2400" dirty="0" smtClean="0"/>
              <a:t>, the </a:t>
            </a:r>
            <a:r>
              <a:rPr lang="en-US" sz="2400" dirty="0" smtClean="0"/>
              <a:t>timing of </a:t>
            </a:r>
            <a:r>
              <a:rPr lang="en-US" sz="2400" dirty="0" smtClean="0"/>
              <a:t>preoperative discontinuation of </a:t>
            </a:r>
            <a:r>
              <a:rPr lang="en-US" sz="2400" dirty="0" err="1" smtClean="0"/>
              <a:t>antiplatelet</a:t>
            </a:r>
            <a:r>
              <a:rPr lang="en-US" sz="2400" dirty="0" smtClean="0"/>
              <a:t> </a:t>
            </a:r>
            <a:r>
              <a:rPr lang="en-US" sz="2400" dirty="0" smtClean="0"/>
              <a:t>therapy in </a:t>
            </a:r>
            <a:r>
              <a:rPr lang="en-US" sz="2400" dirty="0" smtClean="0"/>
              <a:t>patients undergoing </a:t>
            </a:r>
            <a:r>
              <a:rPr lang="en-US" sz="2400" dirty="0" err="1" smtClean="0"/>
              <a:t>noncardiac</a:t>
            </a:r>
            <a:r>
              <a:rPr lang="en-US" sz="2400" dirty="0" smtClean="0"/>
              <a:t> surgery depends </a:t>
            </a:r>
            <a:r>
              <a:rPr lang="en-US" sz="2400" dirty="0" smtClean="0"/>
              <a:t>on the </a:t>
            </a:r>
            <a:r>
              <a:rPr lang="en-US" sz="2400" dirty="0" smtClean="0"/>
              <a:t>type of agent used and its pharmacokinetic actions</a:t>
            </a:r>
            <a:r>
              <a:rPr lang="en-US" sz="2400" dirty="0" smtClean="0"/>
              <a:t>.</a:t>
            </a:r>
          </a:p>
          <a:p>
            <a:pPr algn="l" rtl="0"/>
            <a:endParaRPr lang="en-US" sz="2400" dirty="0" smtClean="0"/>
          </a:p>
          <a:p>
            <a:pPr algn="l" rtl="0"/>
            <a:r>
              <a:rPr lang="en-US" sz="2400" dirty="0" smtClean="0"/>
              <a:t>Commonly used </a:t>
            </a:r>
            <a:r>
              <a:rPr lang="en-US" sz="2400" dirty="0" err="1" smtClean="0"/>
              <a:t>antiplatelet</a:t>
            </a:r>
            <a:r>
              <a:rPr lang="en-US" sz="2400" dirty="0" smtClean="0"/>
              <a:t> drugs include aspirin, </a:t>
            </a:r>
            <a:r>
              <a:rPr lang="en-US" sz="2400" dirty="0" smtClean="0"/>
              <a:t>the  </a:t>
            </a:r>
            <a:r>
              <a:rPr lang="en-US" sz="2400" dirty="0" err="1" smtClean="0"/>
              <a:t>thienopyridine</a:t>
            </a:r>
            <a:r>
              <a:rPr lang="en-US" sz="2400" dirty="0" smtClean="0"/>
              <a:t> </a:t>
            </a:r>
            <a:r>
              <a:rPr lang="en-US" sz="2400" dirty="0" smtClean="0"/>
              <a:t>agent </a:t>
            </a:r>
            <a:r>
              <a:rPr lang="en-US" sz="2400" dirty="0" err="1" smtClean="0"/>
              <a:t>clopidogrel</a:t>
            </a:r>
            <a:r>
              <a:rPr lang="en-US" sz="2400" dirty="0" smtClean="0"/>
              <a:t>, and </a:t>
            </a:r>
            <a:r>
              <a:rPr lang="en-US" sz="2400" dirty="0" err="1" smtClean="0"/>
              <a:t>nonsteroidal</a:t>
            </a:r>
            <a:endParaRPr lang="en-US" sz="2400" dirty="0" smtClean="0"/>
          </a:p>
          <a:p>
            <a:pPr algn="l" rtl="0"/>
            <a:r>
              <a:rPr lang="en-US" sz="2400" dirty="0" smtClean="0"/>
              <a:t>anti-</a:t>
            </a:r>
            <a:r>
              <a:rPr lang="en-US" sz="2400" dirty="0" err="1" smtClean="0"/>
              <a:t>infl</a:t>
            </a:r>
            <a:r>
              <a:rPr lang="en-US" sz="2400" dirty="0" smtClean="0"/>
              <a:t> </a:t>
            </a:r>
            <a:r>
              <a:rPr lang="en-US" sz="2400" dirty="0" err="1" smtClean="0"/>
              <a:t>ammatory</a:t>
            </a:r>
            <a:r>
              <a:rPr lang="en-US" sz="2400" dirty="0" smtClean="0"/>
              <a:t> drugs (NSAIDs</a:t>
            </a:r>
            <a:r>
              <a:rPr lang="en-US" sz="2400" dirty="0" smtClean="0"/>
              <a:t>).</a:t>
            </a:r>
          </a:p>
          <a:p>
            <a:pPr algn="l" rtl="0"/>
            <a:endParaRPr lang="en-US" sz="2400" dirty="0" smtClean="0"/>
          </a:p>
          <a:p>
            <a:pPr algn="l" rtl="0"/>
            <a:r>
              <a:rPr lang="en-US" sz="2400" b="1" dirty="0" smtClean="0"/>
              <a:t>Aspirin works by irreversibly inhibiting platelet</a:t>
            </a:r>
          </a:p>
          <a:p>
            <a:pPr algn="l" rtl="0"/>
            <a:r>
              <a:rPr lang="en-US" sz="2400" dirty="0" err="1" smtClean="0"/>
              <a:t>cyclooxygenase</a:t>
            </a:r>
            <a:r>
              <a:rPr lang="en-US" sz="2400" dirty="0" smtClean="0"/>
              <a:t>. The circulating platelet pool is replaced</a:t>
            </a:r>
          </a:p>
          <a:p>
            <a:pPr algn="l" rtl="0"/>
            <a:r>
              <a:rPr lang="en-US" sz="2400" dirty="0" smtClean="0"/>
              <a:t>every 7 to 10 days, so aspirin therapy should be discontinued</a:t>
            </a:r>
          </a:p>
          <a:p>
            <a:pPr algn="l" rtl="0"/>
            <a:r>
              <a:rPr lang="en-US" sz="2400" dirty="0" smtClean="0"/>
              <a:t>7 to 10 days before </a:t>
            </a:r>
            <a:r>
              <a:rPr lang="en-US" sz="2400" dirty="0" smtClean="0"/>
              <a:t>surgery.1</a:t>
            </a:r>
            <a:endParaRPr lang="en-US" sz="24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857233"/>
            <a:ext cx="9144000" cy="3108543"/>
          </a:xfrm>
          <a:prstGeom prst="rect">
            <a:avLst/>
          </a:prstGeom>
        </p:spPr>
        <p:txBody>
          <a:bodyPr wrap="square">
            <a:spAutoFit/>
          </a:bodyPr>
          <a:lstStyle/>
          <a:p>
            <a:pPr algn="l" rtl="0"/>
            <a:r>
              <a:rPr lang="en-US" sz="2800" b="1" dirty="0" smtClean="0"/>
              <a:t>NSAIDs reversibly inhibit platelet </a:t>
            </a:r>
            <a:r>
              <a:rPr lang="en-US" sz="2800" b="1" dirty="0" err="1" smtClean="0"/>
              <a:t>cyclooxygenase</a:t>
            </a:r>
            <a:r>
              <a:rPr lang="en-US" sz="2800" b="1" dirty="0" smtClean="0"/>
              <a:t>.</a:t>
            </a:r>
          </a:p>
          <a:p>
            <a:pPr algn="l" rtl="0"/>
            <a:endParaRPr lang="en-US" sz="2800" b="1" dirty="0" smtClean="0"/>
          </a:p>
          <a:p>
            <a:pPr algn="l" rtl="0"/>
            <a:r>
              <a:rPr lang="en-US" sz="2800" dirty="0" smtClean="0"/>
              <a:t> </a:t>
            </a:r>
            <a:r>
              <a:rPr lang="en-US" sz="2800" dirty="0" smtClean="0"/>
              <a:t>Knowing whether a patient is using short- or </a:t>
            </a:r>
            <a:r>
              <a:rPr lang="en-US" sz="2800" dirty="0" err="1" smtClean="0"/>
              <a:t>longacting</a:t>
            </a:r>
            <a:r>
              <a:rPr lang="en-US" sz="2800" dirty="0" smtClean="0"/>
              <a:t> NSAIDs </a:t>
            </a:r>
            <a:r>
              <a:rPr lang="en-US" sz="2800" dirty="0" smtClean="0"/>
              <a:t>is important for determining when </a:t>
            </a:r>
            <a:r>
              <a:rPr lang="en-US" sz="2800" dirty="0" smtClean="0"/>
              <a:t>to discontinue </a:t>
            </a:r>
            <a:r>
              <a:rPr lang="en-US" sz="2800" dirty="0" smtClean="0"/>
              <a:t>therapy. For a short-acting NSAID such as</a:t>
            </a:r>
          </a:p>
          <a:p>
            <a:pPr algn="l" rtl="0"/>
            <a:r>
              <a:rPr lang="en-US" sz="2800" dirty="0" smtClean="0"/>
              <a:t>ibuprofen, discontinuation 24 hours before surgery may</a:t>
            </a:r>
          </a:p>
          <a:p>
            <a:pPr algn="l" rtl="0"/>
            <a:r>
              <a:rPr lang="en-US" sz="2800" dirty="0" smtClean="0"/>
              <a:t>be adequate to normalize platelet function.1,30</a:t>
            </a:r>
            <a:endParaRPr lang="ar-EG"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714356"/>
            <a:ext cx="9144000" cy="3539430"/>
          </a:xfrm>
          <a:prstGeom prst="rect">
            <a:avLst/>
          </a:prstGeom>
        </p:spPr>
        <p:txBody>
          <a:bodyPr wrap="square">
            <a:spAutoFit/>
          </a:bodyPr>
          <a:lstStyle/>
          <a:p>
            <a:pPr algn="l" rtl="0"/>
            <a:r>
              <a:rPr lang="en-US" sz="2800" b="1" dirty="0" err="1" smtClean="0"/>
              <a:t>Thienopyridines</a:t>
            </a:r>
            <a:r>
              <a:rPr lang="en-US" sz="2800" b="1" dirty="0" smtClean="0"/>
              <a:t> inhibit adenosine </a:t>
            </a:r>
            <a:r>
              <a:rPr lang="en-US" sz="2800" b="1" dirty="0" err="1" smtClean="0"/>
              <a:t>diphosphate</a:t>
            </a:r>
            <a:endParaRPr lang="en-US" sz="2800" b="1" dirty="0" smtClean="0"/>
          </a:p>
          <a:p>
            <a:pPr algn="l" rtl="0"/>
            <a:r>
              <a:rPr lang="en-US" sz="2800" dirty="0" smtClean="0"/>
              <a:t>receptor–mediated platelet activation and aggregation.</a:t>
            </a:r>
          </a:p>
          <a:p>
            <a:pPr algn="l" rtl="0"/>
            <a:r>
              <a:rPr lang="en-US" sz="2800" dirty="0" smtClean="0"/>
              <a:t>Short-acting </a:t>
            </a:r>
            <a:r>
              <a:rPr lang="en-US" sz="2800" dirty="0" err="1" smtClean="0"/>
              <a:t>thienopyridines</a:t>
            </a:r>
            <a:r>
              <a:rPr lang="en-US" sz="2800" dirty="0" smtClean="0"/>
              <a:t> may be discontinued 24</a:t>
            </a:r>
          </a:p>
          <a:p>
            <a:pPr algn="l" rtl="0"/>
            <a:r>
              <a:rPr lang="en-US" sz="2800" dirty="0" smtClean="0"/>
              <a:t>hours before surgery, but long-acting agents such as</a:t>
            </a:r>
          </a:p>
          <a:p>
            <a:pPr algn="l" rtl="0"/>
            <a:r>
              <a:rPr lang="en-US" sz="2800" dirty="0" err="1" smtClean="0"/>
              <a:t>clopidogrel</a:t>
            </a:r>
            <a:r>
              <a:rPr lang="en-US" sz="2800" dirty="0" smtClean="0"/>
              <a:t> should be stopped 7 days prior to surgery</a:t>
            </a:r>
          </a:p>
          <a:p>
            <a:pPr algn="l" rtl="0"/>
            <a:r>
              <a:rPr lang="en-US" sz="2800" dirty="0" smtClean="0"/>
              <a:t>(including when used with aspirin as dual </a:t>
            </a:r>
            <a:r>
              <a:rPr lang="en-US" sz="2800" dirty="0" err="1" smtClean="0"/>
              <a:t>antiplatelet</a:t>
            </a:r>
            <a:endParaRPr lang="en-US" sz="2800" dirty="0" smtClean="0"/>
          </a:p>
          <a:p>
            <a:pPr algn="l" rtl="0"/>
            <a:r>
              <a:rPr lang="en-US" sz="2800" dirty="0" smtClean="0"/>
              <a:t>therapy),1 although some outcomes data suggest that 5</a:t>
            </a:r>
          </a:p>
          <a:p>
            <a:pPr algn="l" rtl="0"/>
            <a:r>
              <a:rPr lang="en-US" sz="2800" dirty="0" smtClean="0"/>
              <a:t>days may be </a:t>
            </a:r>
            <a:r>
              <a:rPr lang="en-US" sz="2800" dirty="0" smtClean="0"/>
              <a:t>sufficient.</a:t>
            </a:r>
            <a:endParaRPr lang="ar-EG"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4282" y="1000109"/>
            <a:ext cx="8715436" cy="3970318"/>
          </a:xfrm>
          <a:prstGeom prst="rect">
            <a:avLst/>
          </a:prstGeom>
        </p:spPr>
        <p:txBody>
          <a:bodyPr wrap="square">
            <a:spAutoFit/>
          </a:bodyPr>
          <a:lstStyle/>
          <a:p>
            <a:pPr algn="l" rtl="0"/>
            <a:r>
              <a:rPr lang="en-US" sz="2800" dirty="0" smtClean="0"/>
              <a:t>All of these agents should be resumed as soon as adequate</a:t>
            </a:r>
          </a:p>
          <a:p>
            <a:pPr algn="l" rtl="0"/>
            <a:r>
              <a:rPr lang="en-US" sz="2800" dirty="0" err="1" smtClean="0"/>
              <a:t>hemostasis</a:t>
            </a:r>
            <a:r>
              <a:rPr lang="en-US" sz="2800" dirty="0" smtClean="0"/>
              <a:t> is achieved after surgery. The ACCP</a:t>
            </a:r>
          </a:p>
          <a:p>
            <a:pPr algn="l" rtl="0"/>
            <a:r>
              <a:rPr lang="en-US" sz="2800" dirty="0" smtClean="0"/>
              <a:t>guidelines on </a:t>
            </a:r>
            <a:r>
              <a:rPr lang="en-US" sz="2800" dirty="0" err="1" smtClean="0"/>
              <a:t>perioperative</a:t>
            </a:r>
            <a:r>
              <a:rPr lang="en-US" sz="2800" dirty="0" smtClean="0"/>
              <a:t> management of antithrombotic</a:t>
            </a:r>
          </a:p>
          <a:p>
            <a:pPr algn="l" rtl="0"/>
            <a:r>
              <a:rPr lang="en-US" sz="2800" dirty="0" smtClean="0"/>
              <a:t>therapy recommend resumption of aspirin at the</a:t>
            </a:r>
          </a:p>
          <a:p>
            <a:pPr algn="l" rtl="0"/>
            <a:r>
              <a:rPr lang="en-US" sz="2800" dirty="0" smtClean="0"/>
              <a:t>usual maintenance dose the day after surgery, but they</a:t>
            </a:r>
          </a:p>
          <a:p>
            <a:pPr algn="l" rtl="0"/>
            <a:r>
              <a:rPr lang="en-US" sz="2800" dirty="0" smtClean="0"/>
              <a:t>make no </a:t>
            </a:r>
            <a:r>
              <a:rPr lang="en-US" sz="2800" dirty="0" err="1" smtClean="0"/>
              <a:t>specifi</a:t>
            </a:r>
            <a:r>
              <a:rPr lang="en-US" sz="2800" dirty="0" smtClean="0"/>
              <a:t> c recommendations on when to resume</a:t>
            </a:r>
          </a:p>
          <a:p>
            <a:pPr algn="l" rtl="0"/>
            <a:r>
              <a:rPr lang="en-US" sz="2800" dirty="0" smtClean="0"/>
              <a:t>other </a:t>
            </a:r>
            <a:r>
              <a:rPr lang="en-US" sz="2800" dirty="0" err="1" smtClean="0"/>
              <a:t>antiplatelet</a:t>
            </a:r>
            <a:r>
              <a:rPr lang="en-US" sz="2800" dirty="0" smtClean="0"/>
              <a:t> drugs.1</a:t>
            </a:r>
            <a:endParaRPr lang="ar-EG"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85720" y="0"/>
            <a:ext cx="8643998" cy="6286336"/>
          </a:xfrm>
          <a:prstGeom prst="rect">
            <a:avLst/>
          </a:prstGeom>
        </p:spPr>
        <p:txBody>
          <a:bodyPr wrap="square">
            <a:spAutoFit/>
          </a:bodyPr>
          <a:lstStyle/>
          <a:p>
            <a:pPr algn="ctr" rtl="0"/>
            <a:r>
              <a:rPr lang="en-US" sz="3600" b="1" i="1" u="sng" dirty="0" smtClean="0">
                <a:cs typeface="+mj-cs"/>
              </a:rPr>
              <a:t>Introduction</a:t>
            </a:r>
          </a:p>
          <a:p>
            <a:pPr algn="ctr" rtl="0"/>
            <a:endParaRPr lang="en-US" sz="1000" dirty="0" smtClean="0"/>
          </a:p>
          <a:p>
            <a:pPr algn="l" rtl="0"/>
            <a:r>
              <a:rPr lang="en-US" dirty="0" smtClean="0"/>
              <a:t>-</a:t>
            </a:r>
            <a:r>
              <a:rPr lang="en-US" sz="2800" dirty="0" smtClean="0"/>
              <a:t>Perioperative management of patients on </a:t>
            </a:r>
            <a:r>
              <a:rPr lang="en-US" sz="2800" dirty="0" err="1" smtClean="0"/>
              <a:t>warfarin</a:t>
            </a:r>
            <a:r>
              <a:rPr lang="en-US" sz="2800" dirty="0" smtClean="0"/>
              <a:t> or  </a:t>
            </a:r>
            <a:r>
              <a:rPr lang="en-US" sz="2800" dirty="0" err="1" smtClean="0"/>
              <a:t>antiplatelet</a:t>
            </a:r>
            <a:r>
              <a:rPr lang="en-US" sz="2800" dirty="0" smtClean="0"/>
              <a:t> therapy involves assessing and balancing  individual risks for </a:t>
            </a:r>
            <a:r>
              <a:rPr lang="en-US" sz="2800" dirty="0" err="1" smtClean="0"/>
              <a:t>thromboembolism</a:t>
            </a:r>
            <a:r>
              <a:rPr lang="en-US" sz="2800" dirty="0" smtClean="0"/>
              <a:t> and bleeding.</a:t>
            </a:r>
          </a:p>
          <a:p>
            <a:pPr algn="l" rtl="0"/>
            <a:endParaRPr lang="en-US" sz="1000" dirty="0" smtClean="0"/>
          </a:p>
          <a:p>
            <a:pPr algn="l"/>
            <a:r>
              <a:rPr lang="en-US" sz="2800" dirty="0" smtClean="0"/>
              <a:t>- Discontinuing anticoagulant and </a:t>
            </a:r>
            <a:r>
              <a:rPr lang="en-US" sz="2800" dirty="0" err="1" smtClean="0"/>
              <a:t>antiplatelet</a:t>
            </a:r>
            <a:r>
              <a:rPr lang="en-US" sz="2800" dirty="0" smtClean="0"/>
              <a:t> </a:t>
            </a:r>
            <a:r>
              <a:rPr lang="en-US" sz="2800" dirty="0" err="1" smtClean="0"/>
              <a:t>therapis</a:t>
            </a:r>
            <a:r>
              <a:rPr lang="en-US" sz="2800" dirty="0" smtClean="0"/>
              <a:t> usually necessary for major surgery but increases the</a:t>
            </a:r>
          </a:p>
          <a:p>
            <a:pPr algn="l" rtl="0"/>
            <a:r>
              <a:rPr lang="en-US" sz="2800" dirty="0" smtClean="0"/>
              <a:t>risk of thrombotic events.</a:t>
            </a:r>
          </a:p>
          <a:p>
            <a:pPr algn="l" rtl="0"/>
            <a:endParaRPr lang="en-US" sz="1050" dirty="0" smtClean="0"/>
          </a:p>
          <a:p>
            <a:pPr algn="just" rtl="0"/>
            <a:r>
              <a:rPr lang="en-US" sz="2800" dirty="0" smtClean="0"/>
              <a:t>-Bridge therapy -</a:t>
            </a:r>
            <a:r>
              <a:rPr lang="en-US" sz="2800" dirty="0" err="1" smtClean="0"/>
              <a:t>ie</a:t>
            </a:r>
            <a:r>
              <a:rPr lang="en-US" sz="2800" dirty="0" smtClean="0"/>
              <a:t>, the temporary use of intravenous </a:t>
            </a:r>
            <a:r>
              <a:rPr lang="en-US" sz="2800" dirty="0" err="1" smtClean="0"/>
              <a:t>unfractionated</a:t>
            </a:r>
            <a:r>
              <a:rPr lang="en-US" sz="2800" dirty="0" smtClean="0"/>
              <a:t> heparin (IV UFH) or low-molecular-weight heparin (LMWH) prior to surgery in place of </a:t>
            </a:r>
            <a:r>
              <a:rPr lang="en-US" sz="2800" dirty="0" err="1" smtClean="0"/>
              <a:t>warfarin</a:t>
            </a:r>
            <a:r>
              <a:rPr lang="en-US" sz="2800" dirty="0" smtClean="0"/>
              <a:t>—, is an effective means of reducing the risk of </a:t>
            </a:r>
            <a:r>
              <a:rPr lang="en-US" sz="2800" dirty="0" err="1" smtClean="0"/>
              <a:t>thromboembolism</a:t>
            </a:r>
            <a:r>
              <a:rPr lang="en-US" sz="2800" dirty="0" smtClean="0"/>
              <a:t> but may increase the risk of bleeding.</a:t>
            </a:r>
            <a:endParaRPr lang="ar-E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500042"/>
            <a:ext cx="9144000" cy="5693866"/>
          </a:xfrm>
          <a:prstGeom prst="rect">
            <a:avLst/>
          </a:prstGeom>
        </p:spPr>
        <p:txBody>
          <a:bodyPr wrap="square">
            <a:spAutoFit/>
          </a:bodyPr>
          <a:lstStyle/>
          <a:p>
            <a:pPr algn="l" rtl="0"/>
            <a:r>
              <a:rPr lang="en-US" sz="2800" dirty="0" smtClean="0"/>
              <a:t>-The timing of </a:t>
            </a:r>
            <a:r>
              <a:rPr lang="en-US" sz="2800" dirty="0" err="1" smtClean="0"/>
              <a:t>warfarin</a:t>
            </a:r>
            <a:r>
              <a:rPr lang="en-US" sz="2800" dirty="0" smtClean="0"/>
              <a:t> withdrawal and timing of the preoperative and postoperative components of bridge therapy are critical to balancing these risks.</a:t>
            </a:r>
          </a:p>
          <a:p>
            <a:pPr algn="l" rtl="0"/>
            <a:endParaRPr lang="en-US" sz="2800" dirty="0" smtClean="0"/>
          </a:p>
          <a:p>
            <a:pPr algn="l" rtl="0"/>
            <a:r>
              <a:rPr lang="en-US" sz="2800" dirty="0" smtClean="0"/>
              <a:t>-Perioperative management of  </a:t>
            </a:r>
            <a:r>
              <a:rPr lang="en-US" sz="2800" dirty="0" err="1" smtClean="0"/>
              <a:t>antiplatelet</a:t>
            </a:r>
            <a:r>
              <a:rPr lang="en-US" sz="2800" dirty="0" smtClean="0"/>
              <a:t> therapy requires special care in patients with coronary stents; the timing of surgery relative to stent  placement dictates management in these patients.</a:t>
            </a:r>
          </a:p>
          <a:p>
            <a:pPr algn="l" rtl="0"/>
            <a:endParaRPr lang="en-US" sz="2800" dirty="0" smtClean="0"/>
          </a:p>
          <a:p>
            <a:pPr algn="l"/>
            <a:r>
              <a:rPr lang="en-US" sz="2800" dirty="0" smtClean="0"/>
              <a:t>Premature discontinuation of </a:t>
            </a:r>
            <a:r>
              <a:rPr lang="en-US" sz="2800" dirty="0" err="1" smtClean="0"/>
              <a:t>antiplatelet</a:t>
            </a:r>
            <a:r>
              <a:rPr lang="en-US" sz="2800" dirty="0" smtClean="0"/>
              <a:t> therapy in-</a:t>
            </a:r>
            <a:r>
              <a:rPr lang="ar-EG" sz="2800" dirty="0" smtClean="0"/>
              <a:t>-</a:t>
            </a:r>
            <a:endParaRPr lang="en-US" sz="2800" dirty="0" smtClean="0"/>
          </a:p>
          <a:p>
            <a:pPr algn="l"/>
            <a:r>
              <a:rPr lang="en-US" sz="2800" dirty="0" smtClean="0"/>
              <a:t>surgical patients with recent coronary stent placement</a:t>
            </a:r>
          </a:p>
          <a:p>
            <a:pPr algn="l"/>
            <a:r>
              <a:rPr lang="en-US" sz="2800" dirty="0" smtClean="0"/>
              <a:t>significantly raises the risk of catastrophic </a:t>
            </a:r>
            <a:r>
              <a:rPr lang="en-US" sz="2800" dirty="0" err="1" smtClean="0"/>
              <a:t>perioperative</a:t>
            </a:r>
            <a:endParaRPr lang="en-US" sz="2800" dirty="0" smtClean="0"/>
          </a:p>
          <a:p>
            <a:pPr algn="l" rtl="0"/>
            <a:r>
              <a:rPr lang="en-US" sz="2800" dirty="0" smtClean="0"/>
              <a:t>stent thrombosis.</a:t>
            </a:r>
            <a:endParaRPr lang="ar-EG"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36658"/>
            <a:ext cx="9144000" cy="6680368"/>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4282" y="889844"/>
            <a:ext cx="8929718" cy="4832092"/>
          </a:xfrm>
          <a:prstGeom prst="rect">
            <a:avLst/>
          </a:prstGeom>
        </p:spPr>
        <p:txBody>
          <a:bodyPr wrap="square">
            <a:spAutoFit/>
          </a:bodyPr>
          <a:lstStyle/>
          <a:p>
            <a:pPr algn="just" rtl="0"/>
            <a:r>
              <a:rPr lang="en-US" sz="2800" dirty="0" smtClean="0"/>
              <a:t>In 2008 the American College of Chest Physicians </a:t>
            </a:r>
          </a:p>
          <a:p>
            <a:pPr algn="just" rtl="0"/>
            <a:r>
              <a:rPr lang="en-US" sz="2800" dirty="0" smtClean="0"/>
              <a:t>(ACCP) published the latest update of its consensus</a:t>
            </a:r>
          </a:p>
          <a:p>
            <a:pPr algn="just" rtl="0"/>
            <a:r>
              <a:rPr lang="en-US" sz="2800" dirty="0" smtClean="0"/>
              <a:t>guidelines for the </a:t>
            </a:r>
            <a:r>
              <a:rPr lang="en-US" sz="2800" dirty="0" err="1" smtClean="0"/>
              <a:t>perioperative</a:t>
            </a:r>
            <a:r>
              <a:rPr lang="en-US" sz="2800" dirty="0" smtClean="0"/>
              <a:t> management of patients</a:t>
            </a:r>
          </a:p>
          <a:p>
            <a:pPr algn="just" rtl="0"/>
            <a:r>
              <a:rPr lang="en-US" sz="2800" dirty="0" smtClean="0"/>
              <a:t>receiving antithrombotic therapy.</a:t>
            </a:r>
          </a:p>
          <a:p>
            <a:pPr algn="just" rtl="0"/>
            <a:endParaRPr lang="en-US" sz="2800" dirty="0" smtClean="0"/>
          </a:p>
          <a:p>
            <a:pPr algn="just" rtl="0"/>
            <a:r>
              <a:rPr lang="en-US" sz="2800" dirty="0" smtClean="0"/>
              <a:t>The guidelines’ recommendations for anticoagulant management are based on stratification of patients into risk categories</a:t>
            </a:r>
            <a:r>
              <a:rPr lang="en-US" sz="2800" b="1" dirty="0" smtClean="0"/>
              <a:t> according to their underlying indication for </a:t>
            </a:r>
            <a:r>
              <a:rPr lang="en-US" sz="2800" b="1" dirty="0" err="1" smtClean="0"/>
              <a:t>longterm</a:t>
            </a:r>
            <a:r>
              <a:rPr lang="en-US" sz="2800" b="1" dirty="0" smtClean="0"/>
              <a:t> </a:t>
            </a:r>
            <a:r>
              <a:rPr lang="en-US" sz="2800" dirty="0" smtClean="0"/>
              <a:t>anticoagulation—</a:t>
            </a:r>
            <a:r>
              <a:rPr lang="en-US" sz="2800" dirty="0" err="1" smtClean="0"/>
              <a:t>ie</a:t>
            </a:r>
            <a:r>
              <a:rPr lang="en-US" sz="2800" dirty="0" smtClean="0"/>
              <a:t>, presence of a mechanical heart valve, history of </a:t>
            </a:r>
            <a:r>
              <a:rPr lang="en-US" sz="2800" dirty="0" err="1" smtClean="0"/>
              <a:t>atrial</a:t>
            </a:r>
            <a:r>
              <a:rPr lang="en-US" sz="2800" dirty="0" smtClean="0"/>
              <a:t> fibrillation, or history of venous </a:t>
            </a:r>
            <a:r>
              <a:rPr lang="en-US" sz="2800" dirty="0" err="1" smtClean="0"/>
              <a:t>thromboembolism</a:t>
            </a:r>
            <a:r>
              <a:rPr lang="en-US" sz="2800" dirty="0" smtClean="0"/>
              <a:t> (VTE).</a:t>
            </a:r>
            <a:endParaRPr lang="ar-EG"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1" y="0"/>
            <a:ext cx="91440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4" descr="slide-14-728.jpg"/>
          <p:cNvPicPr>
            <a:picLocks noChangeAspect="1"/>
          </p:cNvPicPr>
          <p:nvPr/>
        </p:nvPicPr>
        <p:blipFill>
          <a:blip r:embed="rId2"/>
          <a:srcRect/>
          <a:stretch>
            <a:fillRect/>
          </a:stretch>
        </p:blipFill>
        <p:spPr>
          <a:xfrm>
            <a:off x="1" y="0"/>
            <a:ext cx="9144000" cy="68580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6524863"/>
          </a:xfrm>
          <a:prstGeom prst="rect">
            <a:avLst/>
          </a:prstGeom>
        </p:spPr>
        <p:txBody>
          <a:bodyPr wrap="square">
            <a:spAutoFit/>
          </a:bodyPr>
          <a:lstStyle/>
          <a:p>
            <a:pPr algn="just" rtl="0"/>
            <a:endParaRPr lang="en-US" sz="2400" b="1" i="1" dirty="0" smtClean="0"/>
          </a:p>
          <a:p>
            <a:pPr algn="just" rtl="0"/>
            <a:r>
              <a:rPr lang="en-US" sz="2800" b="1" i="1" u="sng" dirty="0" smtClean="0"/>
              <a:t>Bridging anticoagulation (bridge therapy) </a:t>
            </a:r>
            <a:r>
              <a:rPr lang="en-US" sz="2800" dirty="0" smtClean="0"/>
              <a:t>is central to the </a:t>
            </a:r>
            <a:r>
              <a:rPr lang="en-US" sz="2800" u="sng" dirty="0" smtClean="0"/>
              <a:t>ACCP’s recommendations </a:t>
            </a:r>
            <a:r>
              <a:rPr lang="en-US" sz="2800" dirty="0" smtClean="0"/>
              <a:t>for </a:t>
            </a:r>
            <a:r>
              <a:rPr lang="en-US" sz="2800" dirty="0" err="1" smtClean="0"/>
              <a:t>perioperative</a:t>
            </a:r>
            <a:r>
              <a:rPr lang="en-US" sz="2800" dirty="0" smtClean="0"/>
              <a:t> management in patients on long-term anticoagulant therapy. Key ACCP recommendations for these patients, according to their risk for </a:t>
            </a:r>
            <a:r>
              <a:rPr lang="en-US" sz="2800" dirty="0" err="1" smtClean="0"/>
              <a:t>thromboembolism</a:t>
            </a:r>
            <a:r>
              <a:rPr lang="en-US" sz="2800" dirty="0" smtClean="0"/>
              <a:t> </a:t>
            </a:r>
            <a:r>
              <a:rPr lang="en-US" sz="2800" b="1" dirty="0" smtClean="0"/>
              <a:t> are as follows:</a:t>
            </a:r>
          </a:p>
          <a:p>
            <a:pPr algn="just" rtl="0"/>
            <a:endParaRPr lang="en-US" sz="1000" b="1" dirty="0" smtClean="0"/>
          </a:p>
          <a:p>
            <a:pPr algn="l" rtl="0"/>
            <a:r>
              <a:rPr lang="en-US" sz="2800" b="1" dirty="0" smtClean="0"/>
              <a:t>• High risk:  bridging anticoagulation with  therapeutic- </a:t>
            </a:r>
            <a:r>
              <a:rPr lang="en-US" sz="2800" dirty="0" smtClean="0"/>
              <a:t>dose subcutaneous LMWH or IV UFH</a:t>
            </a:r>
          </a:p>
          <a:p>
            <a:pPr algn="just" rtl="0"/>
            <a:endParaRPr lang="en-US" sz="1000" dirty="0" smtClean="0"/>
          </a:p>
          <a:p>
            <a:pPr algn="just" rtl="0"/>
            <a:r>
              <a:rPr lang="en-US" sz="2800" b="1" dirty="0" smtClean="0"/>
              <a:t>• Moderate risk:    bridging anticoagulation with</a:t>
            </a:r>
          </a:p>
          <a:p>
            <a:pPr algn="just" rtl="0"/>
            <a:r>
              <a:rPr lang="en-US" sz="2800" b="1" dirty="0" smtClean="0"/>
              <a:t>therapeutic</a:t>
            </a:r>
            <a:r>
              <a:rPr lang="en-US" sz="2800" dirty="0" smtClean="0"/>
              <a:t>-dose subcutaneous LMWH, therapeutic dose</a:t>
            </a:r>
          </a:p>
          <a:p>
            <a:pPr algn="just" rtl="0"/>
            <a:r>
              <a:rPr lang="en-US" sz="2800" dirty="0" smtClean="0"/>
              <a:t>IV UFH, or low-dose subcutaneous LMWH </a:t>
            </a:r>
          </a:p>
          <a:p>
            <a:pPr algn="just" rtl="0"/>
            <a:endParaRPr lang="en-US" sz="1000" dirty="0" smtClean="0"/>
          </a:p>
          <a:p>
            <a:pPr algn="just" rtl="0"/>
            <a:r>
              <a:rPr lang="en-US" sz="2800" b="1" dirty="0" smtClean="0"/>
              <a:t>• Low risk:   bridging anticoagulation with low dose</a:t>
            </a:r>
          </a:p>
          <a:p>
            <a:pPr algn="just" rtl="0"/>
            <a:r>
              <a:rPr lang="en-US" sz="2800" dirty="0" smtClean="0"/>
              <a:t>subcutaneous LMWH or no bridging.</a:t>
            </a:r>
            <a:endParaRPr lang="ar-EG"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500042"/>
            <a:ext cx="9144000" cy="5693866"/>
          </a:xfrm>
          <a:prstGeom prst="rect">
            <a:avLst/>
          </a:prstGeom>
        </p:spPr>
        <p:txBody>
          <a:bodyPr wrap="square">
            <a:spAutoFit/>
          </a:bodyPr>
          <a:lstStyle/>
          <a:p>
            <a:pPr algn="l" rtl="0"/>
            <a:r>
              <a:rPr lang="en-US" sz="2800" b="1" dirty="0" smtClean="0"/>
              <a:t>      </a:t>
            </a:r>
          </a:p>
          <a:p>
            <a:pPr algn="l" rtl="0"/>
            <a:r>
              <a:rPr lang="en-US" sz="2800" b="1" dirty="0" smtClean="0"/>
              <a:t>      A PRACTICAL APPROACH TO BRIDGE THERAPY</a:t>
            </a:r>
          </a:p>
          <a:p>
            <a:pPr algn="l" rtl="0"/>
            <a:endParaRPr lang="en-US" sz="2800" dirty="0" smtClean="0"/>
          </a:p>
          <a:p>
            <a:pPr algn="l" rtl="0"/>
            <a:r>
              <a:rPr lang="en-US" sz="2800" dirty="0" smtClean="0"/>
              <a:t>   A bridge therapy protocol for patients receiving </a:t>
            </a:r>
            <a:r>
              <a:rPr lang="en-US" sz="2800" dirty="0" err="1" smtClean="0"/>
              <a:t>warfarin</a:t>
            </a:r>
            <a:r>
              <a:rPr lang="en-US" sz="2800" dirty="0" smtClean="0"/>
              <a:t>  has been successfully used at the Cleveland Clinic,</a:t>
            </a:r>
          </a:p>
          <a:p>
            <a:pPr algn="l" rtl="0"/>
            <a:endParaRPr lang="en-US" sz="2800" dirty="0" smtClean="0"/>
          </a:p>
          <a:p>
            <a:pPr algn="l" rtl="0"/>
            <a:r>
              <a:rPr lang="en-US" sz="2800" dirty="0" smtClean="0"/>
              <a:t>    </a:t>
            </a:r>
            <a:r>
              <a:rPr lang="en-US" sz="2800" dirty="0" err="1" smtClean="0"/>
              <a:t>Warfarin</a:t>
            </a:r>
            <a:r>
              <a:rPr lang="en-US" sz="2800" dirty="0" smtClean="0"/>
              <a:t> should be discontinued far enough in advance of surgery to achieve a preoperative target INR of less than 1.2. Age is associated with a slower rate of decrease in the INR, and there is wide </a:t>
            </a:r>
            <a:r>
              <a:rPr lang="en-US" sz="2800" dirty="0" err="1" smtClean="0"/>
              <a:t>interpatient</a:t>
            </a:r>
            <a:r>
              <a:rPr lang="en-US" sz="2800" dirty="0" smtClean="0"/>
              <a:t> variation. The INR should always be checked prior to surgery.</a:t>
            </a:r>
          </a:p>
          <a:p>
            <a:pPr algn="l" rtl="0"/>
            <a:endParaRPr lang="en-US" sz="2800" dirty="0" smtClean="0"/>
          </a:p>
          <a:p>
            <a:pPr algn="l" rtl="0"/>
            <a:endParaRPr lang="en-US" sz="1000" b="1" dirty="0" smtClean="0"/>
          </a:p>
          <a:p>
            <a:pPr algn="l" rtl="0"/>
            <a:endParaRPr lang="ar-EG"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302</TotalTime>
  <Words>1054</Words>
  <PresentationFormat>عرض على الشاشة (3:4)‏</PresentationFormat>
  <Paragraphs>104</Paragraphs>
  <Slides>19</Slides>
  <Notes>0</Notes>
  <HiddenSlides>0</HiddenSlides>
  <MMClips>0</MMClips>
  <ScaleCrop>false</ScaleCrop>
  <HeadingPairs>
    <vt:vector size="4" baseType="variant">
      <vt:variant>
        <vt:lpstr>سمة</vt:lpstr>
      </vt:variant>
      <vt:variant>
        <vt:i4>1</vt:i4>
      </vt:variant>
      <vt:variant>
        <vt:lpstr>عناوين الشرائح</vt:lpstr>
      </vt:variant>
      <vt:variant>
        <vt:i4>19</vt:i4>
      </vt:variant>
    </vt:vector>
  </HeadingPairs>
  <TitlesOfParts>
    <vt:vector size="20" baseType="lpstr">
      <vt:lpstr>تدفق</vt:lpstr>
      <vt:lpstr>Perioperative management for patients with anticoagulant (warfarin) or antiplatelet therapy</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Perioperative management of warfarin and antiplatelet therapy</dc:title>
  <dc:creator>m.s.i</dc:creator>
  <cp:lastModifiedBy>د محمد</cp:lastModifiedBy>
  <cp:revision>32</cp:revision>
  <dcterms:created xsi:type="dcterms:W3CDTF">2013-06-12T23:15:12Z</dcterms:created>
  <dcterms:modified xsi:type="dcterms:W3CDTF">2013-06-13T14:11:26Z</dcterms:modified>
</cp:coreProperties>
</file>